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324" r:id="rId3"/>
    <p:sldId id="325" r:id="rId4"/>
    <p:sldId id="326" r:id="rId5"/>
    <p:sldId id="315" r:id="rId6"/>
    <p:sldId id="321" r:id="rId7"/>
    <p:sldId id="309" r:id="rId8"/>
    <p:sldId id="328" r:id="rId9"/>
    <p:sldId id="331" r:id="rId10"/>
    <p:sldId id="319" r:id="rId11"/>
    <p:sldId id="320" r:id="rId12"/>
    <p:sldId id="308" r:id="rId13"/>
    <p:sldId id="329" r:id="rId14"/>
    <p:sldId id="299" r:id="rId15"/>
    <p:sldId id="306" r:id="rId16"/>
    <p:sldId id="322" r:id="rId17"/>
    <p:sldId id="323" r:id="rId18"/>
    <p:sldId id="294" r:id="rId19"/>
    <p:sldId id="258" r:id="rId20"/>
    <p:sldId id="259" r:id="rId21"/>
    <p:sldId id="287" r:id="rId22"/>
    <p:sldId id="290" r:id="rId23"/>
    <p:sldId id="327" r:id="rId24"/>
    <p:sldId id="310" r:id="rId25"/>
    <p:sldId id="330" r:id="rId26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7365" autoAdjust="0"/>
  </p:normalViewPr>
  <p:slideViewPr>
    <p:cSldViewPr snapToGrid="0" snapToObjects="1">
      <p:cViewPr>
        <p:scale>
          <a:sx n="62" d="100"/>
          <a:sy n="62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E564A-6168-4C24-93B0-CEA233BE1947}" type="doc">
      <dgm:prSet loTypeId="urn:microsoft.com/office/officeart/2005/8/layout/radial6" loCatId="cycle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4F61EB0C-9553-4E00-8E1A-DA59D2FD91CE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</a:rPr>
            <a:t>5 domains of learning outcomes</a:t>
          </a:r>
          <a:endParaRPr lang="en-US" sz="2400" b="1" dirty="0">
            <a:solidFill>
              <a:schemeClr val="tx1"/>
            </a:solidFill>
            <a:latin typeface="+mj-lt"/>
          </a:endParaRPr>
        </a:p>
      </dgm:t>
    </dgm:pt>
    <dgm:pt modelId="{E3F96E42-C01F-43DC-8D6F-944DECE1B657}" type="parTrans" cxnId="{EC2D4C49-0A16-441D-A2C7-31C863001989}">
      <dgm:prSet/>
      <dgm:spPr/>
      <dgm:t>
        <a:bodyPr/>
        <a:lstStyle/>
        <a:p>
          <a:endParaRPr lang="en-US" sz="2400"/>
        </a:p>
      </dgm:t>
    </dgm:pt>
    <dgm:pt modelId="{F91F395B-7046-4768-B28B-801A50F171F3}" type="sibTrans" cxnId="{EC2D4C49-0A16-441D-A2C7-31C863001989}">
      <dgm:prSet/>
      <dgm:spPr/>
      <dgm:t>
        <a:bodyPr/>
        <a:lstStyle/>
        <a:p>
          <a:endParaRPr lang="en-US" sz="2400"/>
        </a:p>
      </dgm:t>
    </dgm:pt>
    <dgm:pt modelId="{228D7229-B8AF-437F-9E63-9E250E17128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</a:rPr>
            <a:t>Numerical analysis &amp; communication    &amp; IT skills </a:t>
          </a:r>
          <a:endParaRPr lang="en-US" sz="2400" b="1" dirty="0">
            <a:solidFill>
              <a:schemeClr val="tx1"/>
            </a:solidFill>
            <a:latin typeface="+mj-lt"/>
          </a:endParaRPr>
        </a:p>
      </dgm:t>
    </dgm:pt>
    <dgm:pt modelId="{9F853BAA-A5E2-472A-B7E5-8CEA41928602}" type="parTrans" cxnId="{184DA8F2-EA01-4373-B6CA-A34FC82A2208}">
      <dgm:prSet/>
      <dgm:spPr/>
      <dgm:t>
        <a:bodyPr/>
        <a:lstStyle/>
        <a:p>
          <a:endParaRPr lang="en-US" sz="2400"/>
        </a:p>
      </dgm:t>
    </dgm:pt>
    <dgm:pt modelId="{FBEDF0B8-3ED3-466F-B755-03BB74756C77}" type="sibTrans" cxnId="{184DA8F2-EA01-4373-B6CA-A34FC82A2208}">
      <dgm:prSet/>
      <dgm:spPr/>
      <dgm:t>
        <a:bodyPr/>
        <a:lstStyle/>
        <a:p>
          <a:endParaRPr lang="en-US" sz="2400"/>
        </a:p>
      </dgm:t>
    </dgm:pt>
    <dgm:pt modelId="{60176961-E379-44A6-90B4-16379FF4DCA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</a:rPr>
            <a:t>Interpersonal skills &amp; responsibility</a:t>
          </a:r>
          <a:endParaRPr lang="en-US" sz="2400" b="1" dirty="0">
            <a:solidFill>
              <a:schemeClr val="tx1"/>
            </a:solidFill>
            <a:latin typeface="+mj-lt"/>
          </a:endParaRPr>
        </a:p>
      </dgm:t>
    </dgm:pt>
    <dgm:pt modelId="{E0910909-2EDD-4242-BB96-EB079C3F8DC7}" type="parTrans" cxnId="{BB535F28-6A68-4B5A-8E7E-31EF158D415F}">
      <dgm:prSet/>
      <dgm:spPr/>
      <dgm:t>
        <a:bodyPr/>
        <a:lstStyle/>
        <a:p>
          <a:endParaRPr lang="en-US" sz="2400"/>
        </a:p>
      </dgm:t>
    </dgm:pt>
    <dgm:pt modelId="{61CF2541-B33C-4CE2-9991-D77515FBD5D4}" type="sibTrans" cxnId="{BB535F28-6A68-4B5A-8E7E-31EF158D415F}">
      <dgm:prSet/>
      <dgm:spPr/>
      <dgm:t>
        <a:bodyPr/>
        <a:lstStyle/>
        <a:p>
          <a:endParaRPr lang="en-US" sz="2400"/>
        </a:p>
      </dgm:t>
    </dgm:pt>
    <dgm:pt modelId="{8D7BFEE3-9AD2-4802-AFAC-FD8FE07C0E50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</a:rPr>
            <a:t>Cognitive skills </a:t>
          </a:r>
          <a:endParaRPr lang="en-US" sz="2400" b="1" dirty="0">
            <a:solidFill>
              <a:schemeClr val="tx1"/>
            </a:solidFill>
            <a:latin typeface="+mj-lt"/>
          </a:endParaRPr>
        </a:p>
      </dgm:t>
    </dgm:pt>
    <dgm:pt modelId="{CB198823-D3A0-45A0-954B-F9B4761F9B2C}" type="parTrans" cxnId="{003F8530-B519-4EE0-AD2D-414823F6267E}">
      <dgm:prSet/>
      <dgm:spPr/>
      <dgm:t>
        <a:bodyPr/>
        <a:lstStyle/>
        <a:p>
          <a:endParaRPr lang="en-US" sz="2400"/>
        </a:p>
      </dgm:t>
    </dgm:pt>
    <dgm:pt modelId="{8C20AF0D-EFCF-485B-88B6-D65AEB27AE7D}" type="sibTrans" cxnId="{003F8530-B519-4EE0-AD2D-414823F6267E}">
      <dgm:prSet/>
      <dgm:spPr/>
      <dgm:t>
        <a:bodyPr/>
        <a:lstStyle/>
        <a:p>
          <a:endParaRPr lang="en-US" sz="2400"/>
        </a:p>
      </dgm:t>
    </dgm:pt>
    <dgm:pt modelId="{D744BE1B-E334-4D92-BE47-8D8E72BCC073}">
      <dgm:prSet phldrT="[Text]" custT="1"/>
      <dgm:spPr>
        <a:solidFill>
          <a:srgbClr val="0000CC"/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</a:rPr>
            <a:t>Ethics and moral</a:t>
          </a:r>
          <a:endParaRPr lang="en-US" sz="2400" b="1" dirty="0">
            <a:solidFill>
              <a:schemeClr val="tx1"/>
            </a:solidFill>
            <a:latin typeface="+mj-lt"/>
          </a:endParaRPr>
        </a:p>
      </dgm:t>
    </dgm:pt>
    <dgm:pt modelId="{647B705E-5F4F-4C74-89D0-2765C1F89727}" type="parTrans" cxnId="{A70DF623-2E7F-497A-BE0B-950D978D2E8D}">
      <dgm:prSet/>
      <dgm:spPr/>
      <dgm:t>
        <a:bodyPr/>
        <a:lstStyle/>
        <a:p>
          <a:endParaRPr lang="en-US" sz="2400"/>
        </a:p>
      </dgm:t>
    </dgm:pt>
    <dgm:pt modelId="{5731BA4C-B016-41E7-9FE6-C6D7D0CB865D}" type="sibTrans" cxnId="{A70DF623-2E7F-497A-BE0B-950D978D2E8D}">
      <dgm:prSet/>
      <dgm:spPr/>
      <dgm:t>
        <a:bodyPr/>
        <a:lstStyle/>
        <a:p>
          <a:endParaRPr lang="en-US" sz="2400"/>
        </a:p>
      </dgm:t>
    </dgm:pt>
    <dgm:pt modelId="{95175B02-B16B-405B-9F09-ED992FFABCCC}">
      <dgm:prSet custT="1"/>
      <dgm:spPr>
        <a:solidFill>
          <a:schemeClr val="accent6">
            <a:lumMod val="5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</a:rPr>
            <a:t>Knowledge</a:t>
          </a:r>
          <a:endParaRPr lang="en-US" sz="2400" b="1" dirty="0">
            <a:solidFill>
              <a:schemeClr val="tx1"/>
            </a:solidFill>
            <a:latin typeface="+mj-lt"/>
          </a:endParaRPr>
        </a:p>
      </dgm:t>
    </dgm:pt>
    <dgm:pt modelId="{B651DDD9-1CD7-4715-8743-C94614A97886}" type="parTrans" cxnId="{E4C6F323-1791-46C1-B0CB-5545FD518F5E}">
      <dgm:prSet/>
      <dgm:spPr/>
      <dgm:t>
        <a:bodyPr/>
        <a:lstStyle/>
        <a:p>
          <a:endParaRPr lang="en-US" sz="2400"/>
        </a:p>
      </dgm:t>
    </dgm:pt>
    <dgm:pt modelId="{E5C7A619-CFC1-4E1A-8B58-EE1F2E79FF40}" type="sibTrans" cxnId="{E4C6F323-1791-46C1-B0CB-5545FD518F5E}">
      <dgm:prSet/>
      <dgm:spPr/>
      <dgm:t>
        <a:bodyPr/>
        <a:lstStyle/>
        <a:p>
          <a:endParaRPr lang="en-US" sz="2400"/>
        </a:p>
      </dgm:t>
    </dgm:pt>
    <dgm:pt modelId="{13BDA23D-0BCC-432E-8DCE-878BEC8C342B}" type="pres">
      <dgm:prSet presAssocID="{4FDE564A-6168-4C24-93B0-CEA233BE194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5FFFA4-92A8-4185-8A0F-3BABC655E661}" type="pres">
      <dgm:prSet presAssocID="{4F61EB0C-9553-4E00-8E1A-DA59D2FD91CE}" presName="centerShape" presStyleLbl="node0" presStyleIdx="0" presStyleCnt="1" custScaleX="128668" custScaleY="111491" custLinFactNeighborX="-4425" custLinFactNeighborY="1207"/>
      <dgm:spPr/>
      <dgm:t>
        <a:bodyPr/>
        <a:lstStyle/>
        <a:p>
          <a:endParaRPr lang="en-US"/>
        </a:p>
      </dgm:t>
    </dgm:pt>
    <dgm:pt modelId="{9841C891-8AE6-43D6-B932-31E3234D7CF3}" type="pres">
      <dgm:prSet presAssocID="{95175B02-B16B-405B-9F09-ED992FFABCCC}" presName="node" presStyleLbl="node1" presStyleIdx="0" presStyleCnt="5" custScaleX="207856" custRadScaleRad="93473" custRadScaleInc="-24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8291F-C0DC-48B9-87EF-C1A5D3EED417}" type="pres">
      <dgm:prSet presAssocID="{95175B02-B16B-405B-9F09-ED992FFABCCC}" presName="dummy" presStyleCnt="0"/>
      <dgm:spPr/>
    </dgm:pt>
    <dgm:pt modelId="{5B33FFAD-9CEB-494C-982A-35F9FFD1644B}" type="pres">
      <dgm:prSet presAssocID="{E5C7A619-CFC1-4E1A-8B58-EE1F2E79FF4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8E758827-D82B-4D2E-8579-7EF050F36254}" type="pres">
      <dgm:prSet presAssocID="{228D7229-B8AF-437F-9E63-9E250E17128E}" presName="node" presStyleLbl="node1" presStyleIdx="1" presStyleCnt="5" custScaleX="292617" custScaleY="102509" custRadScaleRad="124866" custRadScaleInc="18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FA4F0-9831-4372-9725-816C5D831951}" type="pres">
      <dgm:prSet presAssocID="{228D7229-B8AF-437F-9E63-9E250E17128E}" presName="dummy" presStyleCnt="0"/>
      <dgm:spPr/>
    </dgm:pt>
    <dgm:pt modelId="{033C77FE-8D80-4836-A228-7C55E023201F}" type="pres">
      <dgm:prSet presAssocID="{FBEDF0B8-3ED3-466F-B755-03BB74756C7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F527D5B-2D92-411F-95F3-7906DBD49ACA}" type="pres">
      <dgm:prSet presAssocID="{60176961-E379-44A6-90B4-16379FF4DCA4}" presName="node" presStyleLbl="node1" presStyleIdx="2" presStyleCnt="5" custScaleX="299413" custRadScaleRad="162145" custRadScaleInc="-97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214B7-63F0-48BA-8C22-456EDDFBC007}" type="pres">
      <dgm:prSet presAssocID="{60176961-E379-44A6-90B4-16379FF4DCA4}" presName="dummy" presStyleCnt="0"/>
      <dgm:spPr/>
    </dgm:pt>
    <dgm:pt modelId="{2C499744-0D84-4C07-A9C8-6F02C5AFE875}" type="pres">
      <dgm:prSet presAssocID="{61CF2541-B33C-4CE2-9991-D77515FBD5D4}" presName="sibTrans" presStyleLbl="sibTrans2D1" presStyleIdx="2" presStyleCnt="5" custLinFactNeighborX="-66" custLinFactNeighborY="-3786"/>
      <dgm:spPr/>
      <dgm:t>
        <a:bodyPr/>
        <a:lstStyle/>
        <a:p>
          <a:endParaRPr lang="en-US"/>
        </a:p>
      </dgm:t>
    </dgm:pt>
    <dgm:pt modelId="{0E47C861-0B46-4B31-A090-448F235759D6}" type="pres">
      <dgm:prSet presAssocID="{8D7BFEE3-9AD2-4802-AFAC-FD8FE07C0E50}" presName="node" presStyleLbl="node1" presStyleIdx="3" presStyleCnt="5" custScaleX="247493" custRadScaleRad="106910" custRadScaleInc="17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AEDEC-43E3-4DBA-93E7-2B3C4C306079}" type="pres">
      <dgm:prSet presAssocID="{8D7BFEE3-9AD2-4802-AFAC-FD8FE07C0E50}" presName="dummy" presStyleCnt="0"/>
      <dgm:spPr/>
    </dgm:pt>
    <dgm:pt modelId="{086A2948-DD73-41EE-AEAB-B9FEA943C4A8}" type="pres">
      <dgm:prSet presAssocID="{8C20AF0D-EFCF-485B-88B6-D65AEB27AE7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6D2F4C8-18C1-4C75-88E5-30C8B193BE07}" type="pres">
      <dgm:prSet presAssocID="{D744BE1B-E334-4D92-BE47-8D8E72BCC073}" presName="node" presStyleLbl="node1" presStyleIdx="4" presStyleCnt="5" custScaleX="156052" custRadScaleRad="112928" custRadScaleInc="-7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811EA-59B6-4BC2-A27A-60D4547B87A7}" type="pres">
      <dgm:prSet presAssocID="{D744BE1B-E334-4D92-BE47-8D8E72BCC073}" presName="dummy" presStyleCnt="0"/>
      <dgm:spPr/>
    </dgm:pt>
    <dgm:pt modelId="{4D58A53A-3372-4B84-9955-EBA354AB5DD7}" type="pres">
      <dgm:prSet presAssocID="{5731BA4C-B016-41E7-9FE6-C6D7D0CB865D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4C6F323-1791-46C1-B0CB-5545FD518F5E}" srcId="{4F61EB0C-9553-4E00-8E1A-DA59D2FD91CE}" destId="{95175B02-B16B-405B-9F09-ED992FFABCCC}" srcOrd="0" destOrd="0" parTransId="{B651DDD9-1CD7-4715-8743-C94614A97886}" sibTransId="{E5C7A619-CFC1-4E1A-8B58-EE1F2E79FF40}"/>
    <dgm:cxn modelId="{184DA8F2-EA01-4373-B6CA-A34FC82A2208}" srcId="{4F61EB0C-9553-4E00-8E1A-DA59D2FD91CE}" destId="{228D7229-B8AF-437F-9E63-9E250E17128E}" srcOrd="1" destOrd="0" parTransId="{9F853BAA-A5E2-472A-B7E5-8CEA41928602}" sibTransId="{FBEDF0B8-3ED3-466F-B755-03BB74756C77}"/>
    <dgm:cxn modelId="{A8B22563-520A-4763-BCA0-2EA4989A9DAA}" type="presOf" srcId="{8D7BFEE3-9AD2-4802-AFAC-FD8FE07C0E50}" destId="{0E47C861-0B46-4B31-A090-448F235759D6}" srcOrd="0" destOrd="0" presId="urn:microsoft.com/office/officeart/2005/8/layout/radial6"/>
    <dgm:cxn modelId="{EC2D4C49-0A16-441D-A2C7-31C863001989}" srcId="{4FDE564A-6168-4C24-93B0-CEA233BE1947}" destId="{4F61EB0C-9553-4E00-8E1A-DA59D2FD91CE}" srcOrd="0" destOrd="0" parTransId="{E3F96E42-C01F-43DC-8D6F-944DECE1B657}" sibTransId="{F91F395B-7046-4768-B28B-801A50F171F3}"/>
    <dgm:cxn modelId="{588585A5-622A-4E49-89DB-C33BEE4C69B9}" type="presOf" srcId="{E5C7A619-CFC1-4E1A-8B58-EE1F2E79FF40}" destId="{5B33FFAD-9CEB-494C-982A-35F9FFD1644B}" srcOrd="0" destOrd="0" presId="urn:microsoft.com/office/officeart/2005/8/layout/radial6"/>
    <dgm:cxn modelId="{A461E172-7245-44A2-B893-6394C6216598}" type="presOf" srcId="{60176961-E379-44A6-90B4-16379FF4DCA4}" destId="{FF527D5B-2D92-411F-95F3-7906DBD49ACA}" srcOrd="0" destOrd="0" presId="urn:microsoft.com/office/officeart/2005/8/layout/radial6"/>
    <dgm:cxn modelId="{E16DF19D-A69A-416F-9F82-E6264B5C35B1}" type="presOf" srcId="{95175B02-B16B-405B-9F09-ED992FFABCCC}" destId="{9841C891-8AE6-43D6-B932-31E3234D7CF3}" srcOrd="0" destOrd="0" presId="urn:microsoft.com/office/officeart/2005/8/layout/radial6"/>
    <dgm:cxn modelId="{003F8530-B519-4EE0-AD2D-414823F6267E}" srcId="{4F61EB0C-9553-4E00-8E1A-DA59D2FD91CE}" destId="{8D7BFEE3-9AD2-4802-AFAC-FD8FE07C0E50}" srcOrd="3" destOrd="0" parTransId="{CB198823-D3A0-45A0-954B-F9B4761F9B2C}" sibTransId="{8C20AF0D-EFCF-485B-88B6-D65AEB27AE7D}"/>
    <dgm:cxn modelId="{346A5F0F-F1EF-43FF-BAC4-1E1E2E75559A}" type="presOf" srcId="{FBEDF0B8-3ED3-466F-B755-03BB74756C77}" destId="{033C77FE-8D80-4836-A228-7C55E023201F}" srcOrd="0" destOrd="0" presId="urn:microsoft.com/office/officeart/2005/8/layout/radial6"/>
    <dgm:cxn modelId="{0D9BCF24-7712-4AA6-B157-EBD3C51BBE51}" type="presOf" srcId="{4F61EB0C-9553-4E00-8E1A-DA59D2FD91CE}" destId="{545FFFA4-92A8-4185-8A0F-3BABC655E661}" srcOrd="0" destOrd="0" presId="urn:microsoft.com/office/officeart/2005/8/layout/radial6"/>
    <dgm:cxn modelId="{AD14A61F-CBE6-4774-880A-DB8FD1D8F3A6}" type="presOf" srcId="{61CF2541-B33C-4CE2-9991-D77515FBD5D4}" destId="{2C499744-0D84-4C07-A9C8-6F02C5AFE875}" srcOrd="0" destOrd="0" presId="urn:microsoft.com/office/officeart/2005/8/layout/radial6"/>
    <dgm:cxn modelId="{BB535F28-6A68-4B5A-8E7E-31EF158D415F}" srcId="{4F61EB0C-9553-4E00-8E1A-DA59D2FD91CE}" destId="{60176961-E379-44A6-90B4-16379FF4DCA4}" srcOrd="2" destOrd="0" parTransId="{E0910909-2EDD-4242-BB96-EB079C3F8DC7}" sibTransId="{61CF2541-B33C-4CE2-9991-D77515FBD5D4}"/>
    <dgm:cxn modelId="{94774666-958E-48EB-B630-5925E37C156F}" type="presOf" srcId="{4FDE564A-6168-4C24-93B0-CEA233BE1947}" destId="{13BDA23D-0BCC-432E-8DCE-878BEC8C342B}" srcOrd="0" destOrd="0" presId="urn:microsoft.com/office/officeart/2005/8/layout/radial6"/>
    <dgm:cxn modelId="{A70DF623-2E7F-497A-BE0B-950D978D2E8D}" srcId="{4F61EB0C-9553-4E00-8E1A-DA59D2FD91CE}" destId="{D744BE1B-E334-4D92-BE47-8D8E72BCC073}" srcOrd="4" destOrd="0" parTransId="{647B705E-5F4F-4C74-89D0-2765C1F89727}" sibTransId="{5731BA4C-B016-41E7-9FE6-C6D7D0CB865D}"/>
    <dgm:cxn modelId="{F4E0F46E-340D-444F-B97C-7A53B6BD99E4}" type="presOf" srcId="{8C20AF0D-EFCF-485B-88B6-D65AEB27AE7D}" destId="{086A2948-DD73-41EE-AEAB-B9FEA943C4A8}" srcOrd="0" destOrd="0" presId="urn:microsoft.com/office/officeart/2005/8/layout/radial6"/>
    <dgm:cxn modelId="{736B9CA1-8C49-4EA3-8607-44A0140A4696}" type="presOf" srcId="{5731BA4C-B016-41E7-9FE6-C6D7D0CB865D}" destId="{4D58A53A-3372-4B84-9955-EBA354AB5DD7}" srcOrd="0" destOrd="0" presId="urn:microsoft.com/office/officeart/2005/8/layout/radial6"/>
    <dgm:cxn modelId="{FA5AEF3F-50AF-47A6-BB6A-306047EEFED0}" type="presOf" srcId="{228D7229-B8AF-437F-9E63-9E250E17128E}" destId="{8E758827-D82B-4D2E-8579-7EF050F36254}" srcOrd="0" destOrd="0" presId="urn:microsoft.com/office/officeart/2005/8/layout/radial6"/>
    <dgm:cxn modelId="{DB7C6F27-92AD-4C82-809E-DE9FECEEB170}" type="presOf" srcId="{D744BE1B-E334-4D92-BE47-8D8E72BCC073}" destId="{56D2F4C8-18C1-4C75-88E5-30C8B193BE07}" srcOrd="0" destOrd="0" presId="urn:microsoft.com/office/officeart/2005/8/layout/radial6"/>
    <dgm:cxn modelId="{01CCD00B-83CA-449C-9BDB-4E9EF9F61928}" type="presParOf" srcId="{13BDA23D-0BCC-432E-8DCE-878BEC8C342B}" destId="{545FFFA4-92A8-4185-8A0F-3BABC655E661}" srcOrd="0" destOrd="0" presId="urn:microsoft.com/office/officeart/2005/8/layout/radial6"/>
    <dgm:cxn modelId="{57D54ADF-FB7F-4C43-BEC0-15CB5A2F9DAA}" type="presParOf" srcId="{13BDA23D-0BCC-432E-8DCE-878BEC8C342B}" destId="{9841C891-8AE6-43D6-B932-31E3234D7CF3}" srcOrd="1" destOrd="0" presId="urn:microsoft.com/office/officeart/2005/8/layout/radial6"/>
    <dgm:cxn modelId="{0BC1036A-90FB-4469-9D07-E9B153412CC3}" type="presParOf" srcId="{13BDA23D-0BCC-432E-8DCE-878BEC8C342B}" destId="{5758291F-C0DC-48B9-87EF-C1A5D3EED417}" srcOrd="2" destOrd="0" presId="urn:microsoft.com/office/officeart/2005/8/layout/radial6"/>
    <dgm:cxn modelId="{6187678F-89C6-4F97-B58E-6E2BDC1C7CCA}" type="presParOf" srcId="{13BDA23D-0BCC-432E-8DCE-878BEC8C342B}" destId="{5B33FFAD-9CEB-494C-982A-35F9FFD1644B}" srcOrd="3" destOrd="0" presId="urn:microsoft.com/office/officeart/2005/8/layout/radial6"/>
    <dgm:cxn modelId="{CE8AC547-873A-44ED-AA77-E4CBC5619584}" type="presParOf" srcId="{13BDA23D-0BCC-432E-8DCE-878BEC8C342B}" destId="{8E758827-D82B-4D2E-8579-7EF050F36254}" srcOrd="4" destOrd="0" presId="urn:microsoft.com/office/officeart/2005/8/layout/radial6"/>
    <dgm:cxn modelId="{374D77C8-B92C-4EA6-8E72-0AD77E991176}" type="presParOf" srcId="{13BDA23D-0BCC-432E-8DCE-878BEC8C342B}" destId="{52AFA4F0-9831-4372-9725-816C5D831951}" srcOrd="5" destOrd="0" presId="urn:microsoft.com/office/officeart/2005/8/layout/radial6"/>
    <dgm:cxn modelId="{1AD27C8D-8783-410B-8FE2-43D58DB9A815}" type="presParOf" srcId="{13BDA23D-0BCC-432E-8DCE-878BEC8C342B}" destId="{033C77FE-8D80-4836-A228-7C55E023201F}" srcOrd="6" destOrd="0" presId="urn:microsoft.com/office/officeart/2005/8/layout/radial6"/>
    <dgm:cxn modelId="{B179F501-3F81-4B7B-8D7A-DCF25F4ABBB3}" type="presParOf" srcId="{13BDA23D-0BCC-432E-8DCE-878BEC8C342B}" destId="{FF527D5B-2D92-411F-95F3-7906DBD49ACA}" srcOrd="7" destOrd="0" presId="urn:microsoft.com/office/officeart/2005/8/layout/radial6"/>
    <dgm:cxn modelId="{1DD3B0E5-EA98-45A9-9A46-3AE4318165EE}" type="presParOf" srcId="{13BDA23D-0BCC-432E-8DCE-878BEC8C342B}" destId="{467214B7-63F0-48BA-8C22-456EDDFBC007}" srcOrd="8" destOrd="0" presId="urn:microsoft.com/office/officeart/2005/8/layout/radial6"/>
    <dgm:cxn modelId="{63049665-3610-4465-BA4F-687DE3468E71}" type="presParOf" srcId="{13BDA23D-0BCC-432E-8DCE-878BEC8C342B}" destId="{2C499744-0D84-4C07-A9C8-6F02C5AFE875}" srcOrd="9" destOrd="0" presId="urn:microsoft.com/office/officeart/2005/8/layout/radial6"/>
    <dgm:cxn modelId="{CBCB8F5F-C1D4-4716-893D-74056AC6384B}" type="presParOf" srcId="{13BDA23D-0BCC-432E-8DCE-878BEC8C342B}" destId="{0E47C861-0B46-4B31-A090-448F235759D6}" srcOrd="10" destOrd="0" presId="urn:microsoft.com/office/officeart/2005/8/layout/radial6"/>
    <dgm:cxn modelId="{3C09128B-2D09-4677-BD06-1E1AB6EFE4D1}" type="presParOf" srcId="{13BDA23D-0BCC-432E-8DCE-878BEC8C342B}" destId="{AF1AEDEC-43E3-4DBA-93E7-2B3C4C306079}" srcOrd="11" destOrd="0" presId="urn:microsoft.com/office/officeart/2005/8/layout/radial6"/>
    <dgm:cxn modelId="{CA595504-DDAD-43FF-8F5C-8B8AF696DFCB}" type="presParOf" srcId="{13BDA23D-0BCC-432E-8DCE-878BEC8C342B}" destId="{086A2948-DD73-41EE-AEAB-B9FEA943C4A8}" srcOrd="12" destOrd="0" presId="urn:microsoft.com/office/officeart/2005/8/layout/radial6"/>
    <dgm:cxn modelId="{41C69C92-7831-4478-BA31-0CD68CF620C5}" type="presParOf" srcId="{13BDA23D-0BCC-432E-8DCE-878BEC8C342B}" destId="{56D2F4C8-18C1-4C75-88E5-30C8B193BE07}" srcOrd="13" destOrd="0" presId="urn:microsoft.com/office/officeart/2005/8/layout/radial6"/>
    <dgm:cxn modelId="{F783511F-702E-43E5-A132-E4914687A48F}" type="presParOf" srcId="{13BDA23D-0BCC-432E-8DCE-878BEC8C342B}" destId="{7F9811EA-59B6-4BC2-A27A-60D4547B87A7}" srcOrd="14" destOrd="0" presId="urn:microsoft.com/office/officeart/2005/8/layout/radial6"/>
    <dgm:cxn modelId="{91C612D7-A67C-4037-8E21-A44544B58CDB}" type="presParOf" srcId="{13BDA23D-0BCC-432E-8DCE-878BEC8C342B}" destId="{4D58A53A-3372-4B84-9955-EBA354AB5DD7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23926EC-7DEE-4A1C-9E09-5460871FD51A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6766FF5-26FA-4388-ABB9-6B8E58A13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9890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4F57BC4-E7DB-FA42-9DC3-01B52AF3961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80556E8-7E12-B546-939A-BD5C43C60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600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556E8-7E12-B546-939A-BD5C43C60A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556E8-7E12-B546-939A-BD5C43C60A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4877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556E8-7E12-B546-939A-BD5C43C60A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556E8-7E12-B546-939A-BD5C43C60A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556E8-7E12-B546-939A-BD5C43C60AF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556E8-7E12-B546-939A-BD5C43C60A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556E8-7E12-B546-939A-BD5C43C60AF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314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7686-D09A-472B-8C0F-1B7EA3C6AEE6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A1EA-CFFA-4E86-9AE1-3AB3BAD1EABE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09C3-0AA4-45BD-936D-C297588CAC3E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D4C6-5A8C-4B11-81D4-D646DADCA33D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38CA-ACFD-477D-8850-CFE4990861A4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C9B7-4950-4815-BFE2-3FF9573601B0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F0C0-2304-4AAA-8334-ECDEF97DD71A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948B-EF94-4BFD-8707-EA4491FC6A1D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80BB-D703-4A54-991C-40C73501C3BB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D49C-D32A-46AD-9F5E-0C54FC8AEE97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23E-E864-477B-9F9C-F4EC20A641BA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98110-E4AC-4A2C-BD8C-D5B1841D73FF}" type="datetime1">
              <a:rPr lang="en-US" smtClean="0"/>
              <a:pPr/>
              <a:t>12/30/2015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9BB8E-086B-5B42-894B-441BFFD18F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9560"/>
            <a:ext cx="9144000" cy="11480066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4"/>
                </a:solidFill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</a:rPr>
              <a:t>Sharing Experience on Quality  Assurance in Higher Education          (Round-2):  </a:t>
            </a:r>
          </a:p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Thailand  Perspective and Lessons for Bangladesh</a:t>
            </a:r>
          </a:p>
          <a:p>
            <a:pPr algn="ctr"/>
            <a:r>
              <a:rPr lang="en-US" sz="4400" b="1" dirty="0" smtClean="0">
                <a:solidFill>
                  <a:srgbClr val="0000CC"/>
                </a:solidFill>
              </a:rPr>
              <a:t>Quality is not an act. It is a habit</a:t>
            </a:r>
            <a:r>
              <a:rPr lang="en-US" sz="5400" b="1" dirty="0" smtClean="0">
                <a:solidFill>
                  <a:schemeClr val="tx2"/>
                </a:solidFill>
              </a:rPr>
              <a:t>.-               </a:t>
            </a:r>
            <a:r>
              <a:rPr lang="en-US" sz="4400" b="1" dirty="0" smtClean="0">
                <a:solidFill>
                  <a:srgbClr val="00B050"/>
                </a:solidFill>
              </a:rPr>
              <a:t>Aristotle </a:t>
            </a:r>
          </a:p>
          <a:p>
            <a:pPr algn="ctr"/>
            <a:endParaRPr lang="en-US" sz="3200" dirty="0" smtClean="0">
              <a:solidFill>
                <a:srgbClr val="00B0F0"/>
              </a:solidFill>
            </a:endParaRPr>
          </a:p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 Presented By: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Professor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Dr.Muhammad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</a:rPr>
              <a:t>Mahboob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Ali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Director, IQAC, Daffodil International University 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Presented on:2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400" b="1" dirty="0" smtClean="0">
                <a:solidFill>
                  <a:srgbClr val="FF0000"/>
                </a:solidFill>
              </a:rPr>
              <a:t> December,2015 at QAU,UGC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endParaRPr lang="en-US" sz="3600" b="1" dirty="0" smtClean="0">
              <a:solidFill>
                <a:srgbClr val="00B0F0"/>
              </a:solidFill>
            </a:endParaRPr>
          </a:p>
          <a:p>
            <a:pPr algn="ctr"/>
            <a:endParaRPr lang="en-US" sz="2400" b="1" i="1" dirty="0" smtClean="0">
              <a:solidFill>
                <a:schemeClr val="accent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endParaRPr lang="en-US" sz="2000" b="1" dirty="0">
              <a:solidFill>
                <a:srgbClr val="0000CC"/>
              </a:solidFill>
            </a:endParaRPr>
          </a:p>
          <a:p>
            <a:pPr algn="ctr"/>
            <a:endParaRPr lang="en-US" dirty="0" smtClean="0">
              <a:solidFill>
                <a:srgbClr val="0000CC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93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" y="381000"/>
            <a:ext cx="8702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BANGLADESH PERSPECTIVE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CC"/>
                </a:solidFill>
                <a:ea typeface="Tahoma" pitchFamily="34" charset="0"/>
                <a:cs typeface="Tahoma" pitchFamily="34" charset="0"/>
              </a:rPr>
              <a:t>Quality  Assurance in Higher  Education</a:t>
            </a:r>
            <a:endParaRPr lang="th-TH" sz="3600" b="1" dirty="0">
              <a:solidFill>
                <a:srgbClr val="0000CC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" y="0"/>
            <a:ext cx="8702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>
              <a:solidFill>
                <a:srgbClr val="0000CC"/>
              </a:solidFill>
            </a:endParaRPr>
          </a:p>
          <a:p>
            <a:endParaRPr lang="en-US" sz="3600" b="1" dirty="0" smtClean="0">
              <a:solidFill>
                <a:srgbClr val="0000CC"/>
              </a:solidFill>
            </a:endParaRPr>
          </a:p>
          <a:p>
            <a:r>
              <a:rPr lang="en-US" sz="3600" b="1" dirty="0" smtClean="0">
                <a:solidFill>
                  <a:srgbClr val="0000CC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484120" y="3394075"/>
            <a:ext cx="914400" cy="533400"/>
          </a:xfrm>
          <a:prstGeom prst="rightArrow">
            <a:avLst/>
          </a:prstGeom>
          <a:solidFill>
            <a:srgbClr val="0000CC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379720" y="3394075"/>
            <a:ext cx="1173480" cy="533400"/>
          </a:xfrm>
          <a:prstGeom prst="rightArrow">
            <a:avLst/>
          </a:prstGeom>
          <a:solidFill>
            <a:srgbClr val="0000CC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876300" y="3110627"/>
            <a:ext cx="1600200" cy="124801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CC"/>
                </a:solidFill>
              </a:rPr>
              <a:t>Input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98520" y="3110627"/>
            <a:ext cx="1981200" cy="124801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CC"/>
                </a:solidFill>
              </a:rPr>
              <a:t>Process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515100" y="3110627"/>
            <a:ext cx="1803400" cy="124801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CC"/>
                </a:solidFill>
              </a:rPr>
              <a:t>Output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1960" y="1478280"/>
            <a:ext cx="8702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Quality management of Higher Education: Requires  attention to every details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4648200"/>
            <a:ext cx="9144000" cy="23083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CC"/>
                </a:solidFill>
              </a:rPr>
              <a:t>UGC  monitors higher educational institutes. </a:t>
            </a:r>
          </a:p>
          <a:p>
            <a:r>
              <a:rPr lang="en-US" sz="3600" dirty="0" smtClean="0">
                <a:solidFill>
                  <a:srgbClr val="0000CC"/>
                </a:solidFill>
              </a:rPr>
              <a:t>Professional Bodies, International  accreditation councils are also working in some higher educational institutes of Bangladesh.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03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13560" y="1905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234441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" y="243841"/>
            <a:ext cx="8778240" cy="792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IQA at Department Level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Criterion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th-TH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  <a:r>
              <a:rPr lang="th-TH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Ob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jective and planning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2400" b="1" kern="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           </a:t>
            </a:r>
            <a:r>
              <a:rPr lang="en-US" sz="2400" b="1" kern="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                                              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Criterion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2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Teaching and learning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400" b="1" kern="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Criterion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3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Student development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400" b="1" kern="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Criterion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4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Research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and Development</a:t>
            </a:r>
            <a:endParaRPr lang="th-TH" sz="2400" b="1" kern="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Criterion 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5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Academic services for social community</a:t>
            </a:r>
            <a:r>
              <a:rPr lang="th-TH" sz="2400" b="1" kern="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Criterion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6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Art and cultural support  </a:t>
            </a:r>
            <a:endParaRPr lang="th-TH" sz="2400" b="1" kern="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Criterion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7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Administration</a:t>
            </a:r>
            <a:r>
              <a:rPr lang="en-US" sz="2400" b="1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and management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400" b="1" kern="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Criterion</a:t>
            </a:r>
            <a:r>
              <a:rPr lang="th-TH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8   </a:t>
            </a:r>
            <a:r>
              <a:rPr lang="en-US" sz="2400" b="1" kern="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Quality assurance system</a:t>
            </a:r>
          </a:p>
          <a:p>
            <a:pPr>
              <a:spcBef>
                <a:spcPts val="600"/>
              </a:spcBef>
              <a:defRPr/>
            </a:pPr>
            <a:r>
              <a:rPr lang="en-US" sz="3600" b="1" kern="0" dirty="0" smtClean="0">
                <a:solidFill>
                  <a:srgbClr val="0000CC"/>
                </a:solidFill>
                <a:latin typeface="+mj-lt"/>
                <a:cs typeface="Tahoma" pitchFamily="34" charset="0"/>
              </a:rPr>
              <a:t>WAY= </a:t>
            </a:r>
            <a:r>
              <a:rPr lang="en-US" sz="3600" b="1" kern="0" dirty="0" smtClean="0">
                <a:solidFill>
                  <a:srgbClr val="FF0000"/>
                </a:solidFill>
                <a:latin typeface="+mj-lt"/>
                <a:cs typeface="Tahoma" pitchFamily="34" charset="0"/>
              </a:rPr>
              <a:t>CONTINUOUS IMPROVEMENT</a:t>
            </a:r>
          </a:p>
          <a:p>
            <a:pPr>
              <a:spcBef>
                <a:spcPts val="600"/>
              </a:spcBef>
              <a:defRPr/>
            </a:pPr>
            <a:r>
              <a:rPr lang="en-US" sz="3600" b="1" kern="0" dirty="0" smtClean="0">
                <a:solidFill>
                  <a:srgbClr val="0000CC"/>
                </a:solidFill>
                <a:latin typeface="+mj-lt"/>
                <a:cs typeface="Tahoma" pitchFamily="34" charset="0"/>
              </a:rPr>
              <a:t>DETERMINING FACTOR= </a:t>
            </a:r>
            <a:r>
              <a:rPr lang="en-US" sz="3600" b="1" kern="0" dirty="0" smtClean="0">
                <a:solidFill>
                  <a:srgbClr val="FF0000"/>
                </a:solidFill>
                <a:latin typeface="+mj-lt"/>
                <a:cs typeface="Tahoma" pitchFamily="34" charset="0"/>
              </a:rPr>
              <a:t>DEMAND AND SUPPLY OF THE MARKET</a:t>
            </a:r>
          </a:p>
          <a:p>
            <a:pPr>
              <a:spcBef>
                <a:spcPts val="600"/>
              </a:spcBef>
              <a:defRPr/>
            </a:pPr>
            <a:r>
              <a:rPr lang="en-US" sz="3600" b="1" kern="0" dirty="0" smtClean="0">
                <a:solidFill>
                  <a:srgbClr val="00B0F0"/>
                </a:solidFill>
                <a:cs typeface="Tahoma" pitchFamily="34" charset="0"/>
              </a:rPr>
              <a:t> </a:t>
            </a:r>
            <a:r>
              <a:rPr lang="en-US" sz="3600" b="1" kern="0" dirty="0" smtClean="0">
                <a:solidFill>
                  <a:srgbClr val="0000CC"/>
                </a:solidFill>
                <a:cs typeface="Tahoma" pitchFamily="34" charset="0"/>
              </a:rPr>
              <a:t>END RESULT=</a:t>
            </a:r>
            <a:r>
              <a:rPr lang="en-US" sz="3600" b="1" kern="0" dirty="0" smtClean="0">
                <a:solidFill>
                  <a:srgbClr val="00B0F0"/>
                </a:solidFill>
                <a:cs typeface="Tahoma" pitchFamily="34" charset="0"/>
              </a:rPr>
              <a:t> </a:t>
            </a:r>
            <a:r>
              <a:rPr lang="en-US" sz="3600" b="1" kern="0" dirty="0" smtClean="0">
                <a:solidFill>
                  <a:srgbClr val="FF0000"/>
                </a:solidFill>
                <a:cs typeface="Tahoma" pitchFamily="34" charset="0"/>
              </a:rPr>
              <a:t>EMPLOYABILTY  +</a:t>
            </a:r>
          </a:p>
          <a:p>
            <a:pPr>
              <a:spcBef>
                <a:spcPts val="600"/>
              </a:spcBef>
              <a:defRPr/>
            </a:pPr>
            <a:endParaRPr lang="th-TH" sz="3600" b="1" kern="0" dirty="0" smtClean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>
              <a:defRPr/>
            </a:pPr>
            <a:r>
              <a:rPr lang="th-TH" sz="1400" b="1" kern="0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			</a:t>
            </a:r>
          </a:p>
          <a:p>
            <a:pPr>
              <a:defRPr/>
            </a:pPr>
            <a:r>
              <a:rPr lang="th-TH" sz="1400" b="1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	</a:t>
            </a:r>
            <a:endParaRPr lang="th-TH" b="1" kern="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th-TH" b="1" kern="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790" y="1"/>
            <a:ext cx="807252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smtClean="0">
                <a:solidFill>
                  <a:srgbClr val="00B050"/>
                </a:solidFill>
              </a:rPr>
              <a:t>PDCA Approach to Write Self Assessment Report</a:t>
            </a:r>
          </a:p>
          <a:p>
            <a:endParaRPr lang="en-US" altLang="en-US" sz="2800" b="1" dirty="0" smtClean="0">
              <a:solidFill>
                <a:srgbClr val="00B0F0"/>
              </a:solidFill>
            </a:endParaRPr>
          </a:p>
          <a:p>
            <a:endParaRPr lang="en-US" altLang="en-US" sz="2800" b="1" dirty="0" smtClean="0">
              <a:solidFill>
                <a:srgbClr val="00B0F0"/>
              </a:solidFill>
            </a:endParaRPr>
          </a:p>
          <a:p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5423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 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60020" y="1"/>
            <a:ext cx="94945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</a:rPr>
              <a:t> </a:t>
            </a:r>
            <a:endParaRPr lang="en-US" sz="3600" b="1" dirty="0" smtClean="0">
              <a:solidFill>
                <a:srgbClr val="0000CC"/>
              </a:solidFill>
            </a:endParaRPr>
          </a:p>
          <a:p>
            <a:r>
              <a:rPr lang="en-US" sz="3600" dirty="0" smtClean="0">
                <a:solidFill>
                  <a:srgbClr val="0000CC"/>
                </a:solidFill>
              </a:rPr>
              <a:t> </a:t>
            </a: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4048123"/>
            <a:ext cx="2148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en-US" b="1" dirty="0" smtClean="0">
              <a:solidFill>
                <a:srgbClr val="FF0000"/>
              </a:solidFill>
            </a:endParaRPr>
          </a:p>
          <a:p>
            <a:pPr algn="r"/>
            <a:endParaRPr lang="en-US" altLang="en-US" b="1" dirty="0" smtClean="0">
              <a:solidFill>
                <a:srgbClr val="FF0000"/>
              </a:solidFill>
            </a:endParaRPr>
          </a:p>
          <a:p>
            <a:pPr algn="r"/>
            <a:endParaRPr lang="en-US" altLang="en-US" b="1" dirty="0" smtClean="0">
              <a:solidFill>
                <a:srgbClr val="FF0000"/>
              </a:solidFill>
            </a:endParaRPr>
          </a:p>
          <a:p>
            <a:pPr algn="r"/>
            <a:endParaRPr lang="en-US" altLang="en-US" b="1" dirty="0" smtClean="0">
              <a:solidFill>
                <a:srgbClr val="FF0000"/>
              </a:solidFill>
            </a:endParaRPr>
          </a:p>
          <a:p>
            <a:pPr algn="r"/>
            <a:endParaRPr lang="en-US" altLang="en-US" b="1" dirty="0" smtClean="0">
              <a:solidFill>
                <a:srgbClr val="FF0000"/>
              </a:solidFill>
            </a:endParaRPr>
          </a:p>
          <a:p>
            <a:pPr algn="r"/>
            <a:endParaRPr lang="en-US" altLang="en-US" b="1" dirty="0" smtClean="0">
              <a:solidFill>
                <a:srgbClr val="FF0000"/>
              </a:solidFill>
            </a:endParaRPr>
          </a:p>
          <a:p>
            <a:pPr algn="r"/>
            <a:endParaRPr lang="en-US" altLang="en-US" b="1" dirty="0" smtClean="0">
              <a:solidFill>
                <a:srgbClr val="FF0000"/>
              </a:solidFill>
            </a:endParaRPr>
          </a:p>
          <a:p>
            <a:pPr algn="r"/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1584961" y="4048123"/>
            <a:ext cx="2484120" cy="10681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442" tIns="41221" rIns="82442" bIns="41221">
            <a:spAutoFit/>
          </a:bodyPr>
          <a:lstStyle/>
          <a:p>
            <a:pPr algn="r"/>
            <a:r>
              <a:rPr lang="en-US" altLang="en-US" sz="2400" b="1" dirty="0" smtClean="0">
                <a:solidFill>
                  <a:srgbClr val="FF0000"/>
                </a:solidFill>
              </a:rPr>
              <a:t>Check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 algn="r">
              <a:buFontTx/>
              <a:buChar char="•"/>
            </a:pPr>
            <a:r>
              <a:rPr lang="en-US" altLang="en-US" sz="2000" b="1" dirty="0"/>
              <a:t> Verify SAR</a:t>
            </a:r>
          </a:p>
          <a:p>
            <a:pPr algn="r">
              <a:buFontTx/>
              <a:buChar char="•"/>
            </a:pPr>
            <a:r>
              <a:rPr lang="en-US" altLang="en-US" sz="2000" b="1" dirty="0"/>
              <a:t> Gather feedback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5349239" y="4406146"/>
            <a:ext cx="3133170" cy="1991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2442" tIns="41221" rIns="82442" bIns="41221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	Do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altLang="en-US" sz="1800" b="1" dirty="0"/>
              <a:t> </a:t>
            </a:r>
            <a:r>
              <a:rPr lang="en-US" altLang="en-US" sz="2000" b="1" dirty="0"/>
              <a:t>Self-assessment </a:t>
            </a:r>
          </a:p>
          <a:p>
            <a:pPr>
              <a:buFontTx/>
              <a:buChar char="•"/>
            </a:pPr>
            <a:r>
              <a:rPr lang="en-US" altLang="en-US" sz="2000" b="1" dirty="0"/>
              <a:t>Collect data &amp; evidences</a:t>
            </a:r>
          </a:p>
          <a:p>
            <a:pPr>
              <a:buFontTx/>
              <a:buChar char="•"/>
            </a:pPr>
            <a:r>
              <a:rPr lang="en-US" altLang="en-US" sz="2000" b="1" dirty="0"/>
              <a:t> Close gaps</a:t>
            </a:r>
          </a:p>
          <a:p>
            <a:pPr>
              <a:buFontTx/>
              <a:buChar char="•"/>
            </a:pPr>
            <a:r>
              <a:rPr lang="en-US" altLang="en-US" sz="2000" b="1" dirty="0"/>
              <a:t> Write SAR</a:t>
            </a:r>
          </a:p>
          <a:p>
            <a:pPr>
              <a:buFontTx/>
              <a:buChar char="•"/>
            </a:pPr>
            <a:r>
              <a:rPr lang="en-US" altLang="en-US" sz="2000" b="1" dirty="0"/>
              <a:t> Review SAR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31080" y="1097280"/>
            <a:ext cx="246888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Plan</a:t>
            </a:r>
          </a:p>
          <a:p>
            <a:pPr>
              <a:buFontTx/>
              <a:buChar char="•"/>
            </a:pPr>
            <a:r>
              <a:rPr lang="en-US" altLang="en-US" b="1" dirty="0" smtClean="0"/>
              <a:t> </a:t>
            </a:r>
            <a:r>
              <a:rPr lang="en-US" altLang="en-US" sz="2000" b="1" dirty="0" smtClean="0"/>
              <a:t>Communicate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intent</a:t>
            </a:r>
          </a:p>
          <a:p>
            <a:pPr>
              <a:buFontTx/>
              <a:buChar char="•"/>
            </a:pPr>
            <a:r>
              <a:rPr lang="en-US" altLang="en-US" b="1" dirty="0" smtClean="0"/>
              <a:t> </a:t>
            </a:r>
            <a:r>
              <a:rPr lang="en-US" altLang="en-US" sz="2000" b="1" dirty="0" smtClean="0"/>
              <a:t>Organize team</a:t>
            </a:r>
          </a:p>
          <a:p>
            <a:pPr>
              <a:buFontTx/>
              <a:buChar char="•"/>
            </a:pPr>
            <a:r>
              <a:rPr lang="en-US" altLang="en-US" sz="2000" b="1" dirty="0" smtClean="0"/>
              <a:t> Develop plan</a:t>
            </a:r>
          </a:p>
          <a:p>
            <a:pPr>
              <a:buFontTx/>
              <a:buChar char="•"/>
            </a:pPr>
            <a:r>
              <a:rPr lang="en-US" altLang="en-US" sz="2000" b="1" dirty="0" smtClean="0"/>
              <a:t> Understand QA criteria &amp; process</a:t>
            </a:r>
            <a:endParaRPr lang="en-US" alt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2286000" y="1097280"/>
            <a:ext cx="2301240" cy="1661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n-US" altLang="en-US" sz="2400" b="1" dirty="0" smtClean="0">
                <a:solidFill>
                  <a:srgbClr val="FF0000"/>
                </a:solidFill>
              </a:rPr>
              <a:t>Act</a:t>
            </a:r>
            <a:r>
              <a:rPr lang="en-US" altLang="en-US" sz="2400" b="1" dirty="0" smtClean="0"/>
              <a:t> </a:t>
            </a:r>
          </a:p>
          <a:p>
            <a:pPr algn="r">
              <a:buFontTx/>
              <a:buChar char="•"/>
            </a:pPr>
            <a:r>
              <a:rPr lang="en-US" altLang="en-US" b="1" dirty="0" smtClean="0"/>
              <a:t> </a:t>
            </a:r>
            <a:r>
              <a:rPr lang="en-US" altLang="en-US" sz="2000" b="1" dirty="0" smtClean="0"/>
              <a:t>Finalize SAR</a:t>
            </a:r>
          </a:p>
          <a:p>
            <a:pPr algn="r">
              <a:buFontTx/>
              <a:buChar char="•"/>
            </a:pPr>
            <a:r>
              <a:rPr lang="en-US" altLang="en-US" sz="2000" b="1" dirty="0" smtClean="0"/>
              <a:t> Communicate SAR</a:t>
            </a:r>
          </a:p>
          <a:p>
            <a:pPr algn="r">
              <a:buFontTx/>
              <a:buChar char="•"/>
            </a:pPr>
            <a:r>
              <a:rPr lang="en-US" altLang="en-US" sz="2000" b="1" dirty="0" smtClean="0"/>
              <a:t> Get ready</a:t>
            </a:r>
          </a:p>
          <a:p>
            <a:pPr algn="r"/>
            <a:endParaRPr lang="en-US" altLang="en-US" b="1" dirty="0"/>
          </a:p>
        </p:txBody>
      </p:sp>
      <p:sp>
        <p:nvSpPr>
          <p:cNvPr id="28" name="Down Arrow 27"/>
          <p:cNvSpPr/>
          <p:nvPr/>
        </p:nvSpPr>
        <p:spPr>
          <a:xfrm>
            <a:off x="5569070" y="3405604"/>
            <a:ext cx="892690" cy="1000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flipV="1">
            <a:off x="3108960" y="2651760"/>
            <a:ext cx="960120" cy="1386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 rot="6769655">
            <a:off x="4240650" y="4022428"/>
            <a:ext cx="868680" cy="13406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64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5897563"/>
          </a:xfrm>
        </p:spPr>
        <p:txBody>
          <a:bodyPr>
            <a:normAutofit fontScale="25000" lnSpcReduction="20000"/>
          </a:bodyPr>
          <a:lstStyle/>
          <a:p>
            <a:r>
              <a:rPr lang="en-US" sz="14400" dirty="0" smtClean="0">
                <a:solidFill>
                  <a:srgbClr val="00B050"/>
                </a:solidFill>
              </a:rPr>
              <a:t>The indicators for the self-assessment of institutional quality are </a:t>
            </a:r>
            <a:r>
              <a:rPr lang="en-US" sz="14400" dirty="0" smtClean="0">
                <a:solidFill>
                  <a:srgbClr val="7030A0"/>
                </a:solidFill>
              </a:rPr>
              <a:t>( Source: </a:t>
            </a:r>
            <a:r>
              <a:rPr lang="en-US" sz="14400" b="1" dirty="0" smtClean="0">
                <a:solidFill>
                  <a:srgbClr val="7030A0"/>
                </a:solidFill>
              </a:rPr>
              <a:t>Total Quality Management in Education, Third edition, Edward </a:t>
            </a:r>
            <a:r>
              <a:rPr lang="en-US" sz="14400" b="1" dirty="0" err="1" smtClean="0">
                <a:solidFill>
                  <a:srgbClr val="7030A0"/>
                </a:solidFill>
              </a:rPr>
              <a:t>Sallis</a:t>
            </a:r>
            <a:r>
              <a:rPr lang="en-US" sz="14400" b="1" dirty="0" smtClean="0">
                <a:solidFill>
                  <a:srgbClr val="7030A0"/>
                </a:solidFill>
              </a:rPr>
              <a:t>)</a:t>
            </a:r>
            <a:r>
              <a:rPr lang="en-US" sz="14400" dirty="0" smtClean="0">
                <a:solidFill>
                  <a:srgbClr val="7030A0"/>
                </a:solidFill>
              </a:rPr>
              <a:t>: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 access (5%);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 services to customers (5%);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 leadership (15%);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 physical environment and resources (5%);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 effective learning and teaching (20%);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students (15%);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staff (15%);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 external relations (5%);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 organization (5%);</a:t>
            </a:r>
          </a:p>
          <a:p>
            <a:r>
              <a:rPr lang="en-US" sz="12800" dirty="0" smtClean="0">
                <a:solidFill>
                  <a:srgbClr val="0000CC"/>
                </a:solidFill>
              </a:rPr>
              <a:t> standards (10%).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836" y="358377"/>
            <a:ext cx="8157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18593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smtClean="0">
                <a:solidFill>
                  <a:srgbClr val="0000CC"/>
                </a:solidFill>
              </a:rPr>
              <a:t> </a:t>
            </a:r>
          </a:p>
          <a:p>
            <a:pPr lvl="0">
              <a:buFont typeface="Arial" pitchFamily="34" charset="0"/>
              <a:buChar char="•"/>
            </a:pPr>
            <a:endParaRPr lang="en-US" b="1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rgbClr val="0000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18593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US" b="1" dirty="0" smtClean="0">
              <a:solidFill>
                <a:srgbClr val="0000CC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b="1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1"/>
            <a:ext cx="8915400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  <a:cs typeface="Arial" pitchFamily="34" charset="0"/>
              </a:rPr>
              <a:t>Quality Assurance of Teaching &amp; Learning Process:  </a:t>
            </a:r>
            <a:r>
              <a:rPr lang="en-US" sz="3200" dirty="0" smtClean="0">
                <a:solidFill>
                  <a:srgbClr val="0000CC"/>
                </a:solidFill>
                <a:ea typeface="ＭＳ Ｐゴシック" pitchFamily="34" charset="-128"/>
                <a:cs typeface="Arial" pitchFamily="34" charset="0"/>
              </a:rPr>
              <a:t>Curriculum design, review &amp; approval process  , Teacher Quality, Lesson Plan , Research and Extension, Quality of assurance  of  assessments/ examinations, stakeholders</a:t>
            </a:r>
            <a:r>
              <a:rPr lang="ja-JP" altLang="en-US" sz="3200" smtClean="0">
                <a:solidFill>
                  <a:srgbClr val="0000CC"/>
                </a:solidFill>
                <a:ea typeface="ＭＳ Ｐゴシック" pitchFamily="34" charset="-128"/>
                <a:cs typeface="Arial" pitchFamily="34" charset="0"/>
              </a:rPr>
              <a:t>’</a:t>
            </a:r>
            <a:r>
              <a:rPr lang="en-US" altLang="ja-JP" sz="3200" dirty="0" smtClean="0">
                <a:solidFill>
                  <a:srgbClr val="0000CC"/>
                </a:solidFill>
                <a:ea typeface="ＭＳ Ｐゴシック" pitchFamily="34" charset="-128"/>
                <a:cs typeface="Arial" pitchFamily="34" charset="0"/>
              </a:rPr>
              <a:t> inputs,  examiners, students feedback should be taken into cognizance;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  <a:cs typeface="Arial" pitchFamily="34" charset="0"/>
              </a:rPr>
              <a:t>Support Staff Quality </a:t>
            </a:r>
            <a:r>
              <a:rPr lang="en-US" sz="3200" dirty="0" smtClean="0">
                <a:solidFill>
                  <a:srgbClr val="0000CC"/>
                </a:solidFill>
                <a:ea typeface="ＭＳ Ｐゴシック" pitchFamily="34" charset="-128"/>
                <a:cs typeface="Arial" pitchFamily="34" charset="0"/>
              </a:rPr>
              <a:t>:Number, type and qualification of support staff, career plan, training plan, appraisal system, award &amp; recognition schemes, student/faculty feedback;</a:t>
            </a:r>
            <a:endParaRPr lang="en-US" altLang="ja-JP" dirty="0" smtClean="0">
              <a:solidFill>
                <a:srgbClr val="0000CC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7356" y="3244334"/>
            <a:ext cx="248786" cy="602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26900"/>
            <a:ext cx="9144000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3200" dirty="0" smtClean="0">
              <a:solidFill>
                <a:srgbClr val="00B050"/>
              </a:solidFill>
              <a:ea typeface="ＭＳ Ｐゴシック" pitchFamily="34" charset="-128"/>
              <a:cs typeface="Arial" pitchFamily="34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  <a:cs typeface="Arial" pitchFamily="34" charset="0"/>
              </a:rPr>
              <a:t>Student Quality </a:t>
            </a:r>
            <a:r>
              <a:rPr lang="en-US" sz="3200" dirty="0" smtClean="0">
                <a:solidFill>
                  <a:srgbClr val="0000CC"/>
                </a:solidFill>
                <a:ea typeface="ＭＳ Ｐゴシック" pitchFamily="34" charset="-128"/>
                <a:cs typeface="Arial" pitchFamily="34" charset="0"/>
              </a:rPr>
              <a:t>: Student selection process, trend of student intakes, credit system, student workload, student performance reports;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200" dirty="0" smtClean="0">
              <a:ea typeface="ＭＳ Ｐゴシック" pitchFamily="34" charset="-128"/>
              <a:cs typeface="Arial" pitchFamily="34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86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" y="0"/>
            <a:ext cx="8930640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CC"/>
                </a:solidFill>
              </a:rPr>
              <a:t>  </a:t>
            </a: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  <a:cs typeface="Arial" pitchFamily="34" charset="0"/>
              </a:rPr>
              <a:t>Facilities and Infrastructure :</a:t>
            </a:r>
            <a:r>
              <a:rPr lang="en-US" sz="3200" dirty="0" smtClean="0">
                <a:solidFill>
                  <a:srgbClr val="0000CC"/>
                </a:solidFill>
                <a:ea typeface="ＭＳ Ｐゴシック" pitchFamily="34" charset="-128"/>
                <a:cs typeface="Arial" pitchFamily="34" charset="0"/>
              </a:rPr>
              <a:t>Number and type of facilities, utilization rates, downtime/uptime, maintenance plan, new facilities and upgrading plans, safety &amp; health policy, facilities booking system;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50"/>
                </a:solidFill>
                <a:ea typeface="ＭＳ Ｐゴシック" pitchFamily="34" charset="-128"/>
                <a:cs typeface="Arial" pitchFamily="34" charset="0"/>
              </a:rPr>
              <a:t>Student  Advice and Support Mechanisms : </a:t>
            </a:r>
            <a:r>
              <a:rPr lang="en-US" sz="3200" dirty="0" smtClean="0">
                <a:solidFill>
                  <a:srgbClr val="0000CC"/>
                </a:solidFill>
                <a:ea typeface="ＭＳ Ｐゴシック" pitchFamily="34" charset="-128"/>
                <a:cs typeface="Arial" pitchFamily="34" charset="0"/>
              </a:rPr>
              <a:t>to report and feedback  on student progress, coaching, mentoring and counseling schemes, student feedback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B050"/>
                </a:solidFill>
              </a:rPr>
              <a:t>Constructing  yearly  action plan : </a:t>
            </a:r>
            <a:r>
              <a:rPr lang="en-US" sz="3200" dirty="0" smtClean="0">
                <a:solidFill>
                  <a:srgbClr val="0000CC"/>
                </a:solidFill>
              </a:rPr>
              <a:t>at the Institutional, Department and Program level  to achieve quality education through arranging a road map to achieve the target;</a:t>
            </a:r>
            <a:r>
              <a:rPr lang="en-US" sz="3200" dirty="0" smtClean="0"/>
              <a:t> 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3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rgbClr val="0000CC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Candara" pitchFamily="34" charset="0"/>
              </a:rPr>
              <a:t> </a:t>
            </a:r>
          </a:p>
          <a:p>
            <a:endParaRPr lang="en-US" sz="3600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66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" y="807720"/>
            <a:ext cx="77114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3600" b="1" dirty="0" smtClean="0">
              <a:solidFill>
                <a:srgbClr val="0000CC"/>
              </a:solidFill>
            </a:endParaRPr>
          </a:p>
          <a:p>
            <a:r>
              <a:rPr lang="en-US" sz="3600" dirty="0" smtClean="0">
                <a:solidFill>
                  <a:srgbClr val="00B050"/>
                </a:solidFill>
              </a:rPr>
              <a:t>Community Services</a:t>
            </a:r>
            <a:r>
              <a:rPr lang="en-US" sz="3600" b="1" dirty="0" smtClean="0">
                <a:solidFill>
                  <a:srgbClr val="00B050"/>
                </a:solidFill>
              </a:rPr>
              <a:t>: </a:t>
            </a:r>
            <a:r>
              <a:rPr lang="en-US" sz="3600" dirty="0" smtClean="0">
                <a:solidFill>
                  <a:srgbClr val="0000CC"/>
                </a:solidFill>
              </a:rPr>
              <a:t>Students should be encouraged to do community services as a part of academic need;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IT infrastructure</a:t>
            </a:r>
            <a:r>
              <a:rPr lang="en-US" sz="3600" dirty="0" smtClean="0">
                <a:solidFill>
                  <a:srgbClr val="0000CC"/>
                </a:solidFill>
              </a:rPr>
              <a:t>: IT infrastructure is the backbone of modern learning system;</a:t>
            </a:r>
          </a:p>
          <a:p>
            <a:endParaRPr lang="en-US" sz="3600" dirty="0" smtClean="0">
              <a:solidFill>
                <a:srgbClr val="0000CC"/>
              </a:solidFill>
            </a:endParaRPr>
          </a:p>
          <a:p>
            <a:r>
              <a:rPr lang="en-US" sz="3600" dirty="0" smtClean="0">
                <a:solidFill>
                  <a:srgbClr val="00B050"/>
                </a:solidFill>
              </a:rPr>
              <a:t>Library Facilities: </a:t>
            </a:r>
            <a:r>
              <a:rPr lang="en-US" sz="3600" dirty="0" smtClean="0">
                <a:solidFill>
                  <a:srgbClr val="0000CC"/>
                </a:solidFill>
              </a:rPr>
              <a:t>Library facilities should be raised for not only serious students but also those who are not serious students at all;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41960" y="289560"/>
            <a:ext cx="82448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" y="868680"/>
            <a:ext cx="80314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kern="0" dirty="0" smtClean="0">
                <a:solidFill>
                  <a:srgbClr val="00B050"/>
                </a:solidFill>
                <a:cs typeface="Tahoma" pitchFamily="34" charset="0"/>
              </a:rPr>
              <a:t>Art and cultural support: </a:t>
            </a:r>
            <a:r>
              <a:rPr lang="en-US" sz="3200" kern="0" dirty="0" smtClean="0">
                <a:solidFill>
                  <a:srgbClr val="0000CC"/>
                </a:solidFill>
                <a:cs typeface="Tahoma" pitchFamily="34" charset="0"/>
              </a:rPr>
              <a:t>Art and cultural support for the students as well as faculties ought to be arranged; Cultural heritage of 3000 years may be preserved by the universities.</a:t>
            </a:r>
            <a:endParaRPr lang="en-US" sz="3200" dirty="0" smtClean="0">
              <a:solidFill>
                <a:srgbClr val="0000CC"/>
              </a:solidFill>
            </a:endParaRPr>
          </a:p>
          <a:p>
            <a:pPr lvl="0"/>
            <a:endParaRPr lang="en-US" sz="3200" dirty="0" smtClean="0">
              <a:solidFill>
                <a:srgbClr val="00B050"/>
              </a:solidFill>
            </a:endParaRP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Internationalization:</a:t>
            </a:r>
            <a:r>
              <a:rPr lang="en-US" sz="3200" dirty="0" smtClean="0">
                <a:solidFill>
                  <a:srgbClr val="0000CC"/>
                </a:solidFill>
              </a:rPr>
              <a:t> International collaborations , Number of  International students, inbound and outbound exchange students ,quality accommodation for international students may be arranged;</a:t>
            </a:r>
          </a:p>
          <a:p>
            <a:pPr marL="571500" indent="-571500"/>
            <a:r>
              <a:rPr lang="en-US" sz="3200" dirty="0" smtClean="0">
                <a:solidFill>
                  <a:srgbClr val="00B050"/>
                </a:solidFill>
              </a:rPr>
              <a:t>Focus</a:t>
            </a:r>
            <a:r>
              <a:rPr lang="en-US" sz="3200" dirty="0" smtClean="0">
                <a:solidFill>
                  <a:srgbClr val="0000FF"/>
                </a:solidFill>
              </a:rPr>
              <a:t>: Culture , Innovation, Engagement , and Inclusiveness should be given;</a:t>
            </a:r>
          </a:p>
          <a:p>
            <a:pPr lvl="0">
              <a:buFont typeface="Arial" pitchFamily="34" charset="0"/>
              <a:buChar char="•"/>
            </a:pPr>
            <a:endParaRPr lang="en-US" sz="3200" dirty="0" smtClean="0">
              <a:solidFill>
                <a:srgbClr val="0000CC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3200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62" y="241205"/>
            <a:ext cx="85072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B050"/>
                </a:solidFill>
              </a:rPr>
              <a:t>Journals</a:t>
            </a:r>
            <a:r>
              <a:rPr lang="en-US" sz="3600" dirty="0" smtClean="0">
                <a:solidFill>
                  <a:srgbClr val="0000CC"/>
                </a:solidFill>
              </a:rPr>
              <a:t>: University may try to index their journals at Scopus listed or similar type of indexed journal; Citation of the works of the faculties  at the Scopus listed journal will beneficial for the university;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Industry collaboration :</a:t>
            </a:r>
            <a:r>
              <a:rPr lang="en-US" sz="3600" dirty="0" smtClean="0">
                <a:solidFill>
                  <a:srgbClr val="0000CC"/>
                </a:solidFill>
              </a:rPr>
              <a:t> Industry collaboration through consulting and research and extension may be encouraged;</a:t>
            </a:r>
          </a:p>
          <a:p>
            <a:endParaRPr lang="en-US" sz="3600" dirty="0" smtClean="0">
              <a:solidFill>
                <a:srgbClr val="0000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06880" y="2967335"/>
            <a:ext cx="5151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4504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835" y="810831"/>
            <a:ext cx="7997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i="1" dirty="0" smtClean="0">
              <a:solidFill>
                <a:srgbClr val="FF0000"/>
              </a:solidFill>
            </a:endParaRPr>
          </a:p>
          <a:p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2881"/>
            <a:ext cx="91440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B050"/>
                </a:solidFill>
              </a:rPr>
              <a:t>Graduate Employment rate </a:t>
            </a:r>
            <a:r>
              <a:rPr lang="en-US" sz="3600" dirty="0" smtClean="0">
                <a:solidFill>
                  <a:srgbClr val="0000CC"/>
                </a:solidFill>
              </a:rPr>
              <a:t>: Quality of Graduates must be at par at regional and global arena so that employment rate can be raised ;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B050"/>
                </a:solidFill>
              </a:rPr>
              <a:t>Self –Assessment report: </a:t>
            </a:r>
            <a:r>
              <a:rPr lang="en-US" sz="3600" dirty="0" smtClean="0">
                <a:solidFill>
                  <a:srgbClr val="0000CC"/>
                </a:solidFill>
              </a:rPr>
              <a:t>Constructing self-assessment system  at the program level , Faculty level and Institutional level;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00CC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Cyclical Manner : </a:t>
            </a:r>
            <a:r>
              <a:rPr lang="en-US" sz="3600" dirty="0" smtClean="0">
                <a:solidFill>
                  <a:srgbClr val="0000CC"/>
                </a:solidFill>
              </a:rPr>
              <a:t>Each Five year , review of quality process within institution in a cyclical manner should be done;</a:t>
            </a:r>
          </a:p>
          <a:p>
            <a:endParaRPr lang="en-US" sz="3600" dirty="0" smtClean="0">
              <a:solidFill>
                <a:srgbClr val="0000CC"/>
              </a:solidFill>
            </a:endParaRPr>
          </a:p>
          <a:p>
            <a:endParaRPr lang="en-US" sz="2800" b="1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93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"/>
            <a:ext cx="8229600" cy="553180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Acknowledgement </a:t>
            </a:r>
          </a:p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Government of Bangladesh</a:t>
            </a:r>
          </a:p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Ministry of Education</a:t>
            </a:r>
          </a:p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University Grants Commission, Bangladesh</a:t>
            </a:r>
          </a:p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World Bank</a:t>
            </a:r>
          </a:p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Higher Education Quality Enhancement Project</a:t>
            </a:r>
          </a:p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Asian Institute of </a:t>
            </a:r>
            <a:r>
              <a:rPr lang="en-US" b="1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Technology,Extension,Thailand</a:t>
            </a:r>
            <a:endParaRPr lang="en-US" b="1" i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Prof. Dr. </a:t>
            </a:r>
            <a:r>
              <a:rPr lang="en-US" b="1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Mesbashuddin</a:t>
            </a:r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Ahmed</a:t>
            </a:r>
          </a:p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Prof. Dr. </a:t>
            </a:r>
            <a:r>
              <a:rPr lang="en-US" b="1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Sanjoy</a:t>
            </a:r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Kumar </a:t>
            </a:r>
            <a:r>
              <a:rPr lang="en-US" b="1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Adhikary</a:t>
            </a:r>
            <a:endParaRPr lang="en-US" b="1" i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Prof. Dr. </a:t>
            </a:r>
            <a:r>
              <a:rPr lang="en-US" b="1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M.Abul</a:t>
            </a:r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Kashem</a:t>
            </a:r>
            <a:endParaRPr lang="en-US" b="1" dirty="0" smtClean="0">
              <a:solidFill>
                <a:srgbClr val="FF0000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113" y="622853"/>
            <a:ext cx="7527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" y="350521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Internal and External Quality assurance: </a:t>
            </a:r>
            <a:r>
              <a:rPr lang="en-US" sz="3600" dirty="0" smtClean="0">
                <a:solidFill>
                  <a:srgbClr val="0000CC"/>
                </a:solidFill>
              </a:rPr>
              <a:t>Effectiveness of Internal and External    Quality assurance system is complementary to each other;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National Accreditation Council</a:t>
            </a:r>
            <a:r>
              <a:rPr lang="en-US" sz="3600" dirty="0" smtClean="0">
                <a:solidFill>
                  <a:srgbClr val="0000CC"/>
                </a:solidFill>
              </a:rPr>
              <a:t>: Internal review of Quality assurance , external review of quality assurance through forming  national accreditation council  is required to ensure quality;</a:t>
            </a:r>
          </a:p>
          <a:p>
            <a:endParaRPr lang="en-US" sz="36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93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2" y="304800"/>
            <a:ext cx="8473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7322" y="304800"/>
            <a:ext cx="8249478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 Recognition: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00CC"/>
                </a:solidFill>
              </a:rPr>
              <a:t>Best Higher Educational Institute may get recognition from the Government each year based on Internal and external evaluation and monitoring report;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00CC"/>
                </a:solidFill>
              </a:rPr>
              <a:t>Best University Teacher of the Country should get National award each year;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0000CC"/>
                </a:solidFill>
              </a:rPr>
              <a:t>Researcher whose article will be published and also cited  in Scopus indexed journal may get incentives from their institutes.</a:t>
            </a:r>
          </a:p>
          <a:p>
            <a:pPr>
              <a:buFont typeface="Arial" pitchFamily="34" charset="0"/>
              <a:buChar char="•"/>
            </a:pPr>
            <a:endParaRPr lang="en-US" sz="3600" b="1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rgbClr val="0000CC"/>
              </a:solidFill>
            </a:endParaRPr>
          </a:p>
          <a:p>
            <a:endParaRPr lang="en-US" sz="2800" b="1" dirty="0" smtClean="0">
              <a:solidFill>
                <a:srgbClr val="0000CC"/>
              </a:solidFill>
            </a:endParaRPr>
          </a:p>
          <a:p>
            <a:endParaRPr lang="en-US" sz="2800" b="1" dirty="0" smtClean="0">
              <a:solidFill>
                <a:srgbClr val="0000CC"/>
              </a:solidFill>
            </a:endParaRPr>
          </a:p>
          <a:p>
            <a:endParaRPr lang="en-US" sz="2800" b="1" dirty="0" smtClean="0">
              <a:solidFill>
                <a:srgbClr val="0000CC"/>
              </a:solidFill>
            </a:endParaRPr>
          </a:p>
          <a:p>
            <a:r>
              <a:rPr lang="en-US" sz="2800" dirty="0" smtClean="0">
                <a:solidFill>
                  <a:srgbClr val="0000CC"/>
                </a:solidFill>
              </a:rPr>
              <a:t> 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66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734" y="551403"/>
            <a:ext cx="8484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6868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Recommendations</a:t>
            </a:r>
            <a:r>
              <a:rPr lang="en-US" sz="3600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CC"/>
                </a:solidFill>
              </a:rPr>
              <a:t>Needs of the country should be identified,  indicators should be set up  at the institutional level to add value in Global value chain ;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CC"/>
                </a:solidFill>
              </a:rPr>
              <a:t>National Accreditation Council should be formed 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CC"/>
                </a:solidFill>
              </a:rPr>
              <a:t>Under BIMSTEC (Bay of Bengal Initiative for Multi-</a:t>
            </a:r>
            <a:r>
              <a:rPr lang="en-US" sz="3200" dirty="0" err="1" smtClean="0">
                <a:solidFill>
                  <a:srgbClr val="0000CC"/>
                </a:solidFill>
              </a:rPr>
              <a:t>Sectoral</a:t>
            </a:r>
            <a:r>
              <a:rPr lang="en-US" sz="3200" dirty="0" smtClean="0">
                <a:solidFill>
                  <a:srgbClr val="0000CC"/>
                </a:solidFill>
              </a:rPr>
              <a:t> Technical and Economic Cooperation) a regional body may develop  an educational  framework like ASEAN University Network.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CC"/>
                </a:solidFill>
              </a:rPr>
              <a:t>Sufficient Number of National  Assessor for assessing Quality education will have to be appointed;</a:t>
            </a:r>
          </a:p>
          <a:p>
            <a:endParaRPr lang="en-US" sz="2800" dirty="0" smtClean="0">
              <a:solidFill>
                <a:srgbClr val="0000CC"/>
              </a:solidFill>
            </a:endParaRPr>
          </a:p>
          <a:p>
            <a:r>
              <a:rPr lang="en-US" sz="2800" b="1" dirty="0" smtClean="0">
                <a:solidFill>
                  <a:srgbClr val="0000CC"/>
                </a:solidFill>
              </a:rPr>
              <a:t>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01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At the institutional level quality of Administration and management should be improved;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Physical and infrastructural development of Higher educational institutes where underdevelopment prevails , ought to be done without delay;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At the institutional level QS ranking audit may be done for improvement;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515" y="6021288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69720" y="1965960"/>
            <a:ext cx="713895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CC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CC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57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79120"/>
            <a:ext cx="8427720" cy="17543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References:</a:t>
            </a:r>
          </a:p>
          <a:p>
            <a:r>
              <a:rPr lang="en-US" sz="3600" dirty="0" smtClean="0">
                <a:solidFill>
                  <a:srgbClr val="0000CC"/>
                </a:solidFill>
              </a:rPr>
              <a:t>Study materials provided by  AIT Extension during the Training </a:t>
            </a:r>
            <a:r>
              <a:rPr lang="en-US" sz="3600" smtClean="0">
                <a:solidFill>
                  <a:srgbClr val="0000CC"/>
                </a:solidFill>
              </a:rPr>
              <a:t>program </a:t>
            </a:r>
            <a:r>
              <a:rPr lang="en-US" sz="3600" smtClean="0">
                <a:solidFill>
                  <a:srgbClr val="0000CC"/>
                </a:solidFill>
              </a:rPr>
              <a:t>were used</a:t>
            </a:r>
            <a:r>
              <a:rPr lang="en-US" sz="3600" dirty="0" smtClean="0">
                <a:solidFill>
                  <a:srgbClr val="0000CC"/>
                </a:solidFill>
              </a:rPr>
              <a:t>.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3360" y="289560"/>
            <a:ext cx="865632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Time Period: </a:t>
            </a:r>
            <a:r>
              <a:rPr lang="en-US" sz="3600" dirty="0" smtClean="0">
                <a:solidFill>
                  <a:srgbClr val="00B0F0"/>
                </a:solidFill>
              </a:rPr>
              <a:t>F</a:t>
            </a:r>
            <a:r>
              <a:rPr lang="en-US" sz="3600" b="1" dirty="0" smtClean="0">
                <a:solidFill>
                  <a:srgbClr val="00B0F0"/>
                </a:solidFill>
              </a:rPr>
              <a:t>rom  18  to 29 November 2015  at  AIT extension , Thailand</a:t>
            </a:r>
          </a:p>
          <a:p>
            <a:endParaRPr lang="en-US" sz="3200" b="1" dirty="0" smtClean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                 Total Participants : </a:t>
            </a:r>
            <a:r>
              <a:rPr lang="en-US" sz="3200" b="1" dirty="0" smtClean="0">
                <a:solidFill>
                  <a:schemeClr val="accent2"/>
                </a:solidFill>
              </a:rPr>
              <a:t>18</a:t>
            </a:r>
          </a:p>
          <a:p>
            <a:r>
              <a:rPr lang="en-US" sz="3200" b="1" dirty="0" smtClean="0">
                <a:solidFill>
                  <a:srgbClr val="0000CC"/>
                </a:solidFill>
              </a:rPr>
              <a:t>As an operational activites,15 Directors and Additional Directors of IQAC and 3 officials from QAU,UGC and HEQEP professionally are trained at AIT Extension for 12 days for developing IQA under Round-2 Universities</a:t>
            </a:r>
            <a:endParaRPr lang="en-US" sz="32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Initials of the Participants name:                         </a:t>
            </a:r>
            <a:r>
              <a:rPr lang="en-US" sz="3200" b="1" dirty="0" smtClean="0">
                <a:solidFill>
                  <a:srgbClr val="7030A0"/>
                </a:solidFill>
              </a:rPr>
              <a:t>MMA, QSH,AD,MNI,MA, TPB,                                MMR,  SNA, MTIM, MNI,SMKA,DNRP,                              AKMA, MMR,MTH,JP,MMH,GCR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1040" y="1066800"/>
            <a:ext cx="68275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Prelude</a:t>
            </a:r>
          </a:p>
          <a:p>
            <a:r>
              <a:rPr lang="en-US" sz="3600" b="1" dirty="0" smtClean="0">
                <a:solidFill>
                  <a:srgbClr val="0000CC"/>
                </a:solidFill>
              </a:rPr>
              <a:t>Government of Bangladesh set super goal to develop quality education at higher institutions-Vision 2021;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7061" y="378992"/>
            <a:ext cx="3601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4353" y="182880"/>
            <a:ext cx="9025473" cy="653859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614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4864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sz="3600" b="1" dirty="0">
              <a:solidFill>
                <a:srgbClr val="0000CC"/>
              </a:solidFill>
            </a:endParaRP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55618111"/>
              </p:ext>
            </p:extLst>
          </p:nvPr>
        </p:nvGraphicFramePr>
        <p:xfrm>
          <a:off x="533400" y="990600"/>
          <a:ext cx="7848872" cy="4710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259080"/>
            <a:ext cx="8869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Thai Qualifications Framework (TQF) for Higher Education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280" y="360512"/>
            <a:ext cx="842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0913" y="3037154"/>
            <a:ext cx="1806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8961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 smtClean="0">
              <a:solidFill>
                <a:srgbClr val="0000CC"/>
              </a:solidFill>
            </a:endParaRPr>
          </a:p>
          <a:p>
            <a:endParaRPr lang="en-US" sz="3600" b="1" dirty="0" smtClean="0">
              <a:solidFill>
                <a:srgbClr val="0000CC"/>
              </a:solidFill>
            </a:endParaRPr>
          </a:p>
          <a:p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360512"/>
            <a:ext cx="87629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pPr algn="thaiDist"/>
            <a:endParaRPr lang="en-US" sz="3600" b="1" dirty="0" smtClean="0">
              <a:solidFill>
                <a:srgbClr val="0000CC"/>
              </a:solidFill>
            </a:endParaRPr>
          </a:p>
          <a:p>
            <a:pPr algn="thaiDist"/>
            <a:endParaRPr lang="en-US" sz="3600" b="1" dirty="0" smtClean="0">
              <a:solidFill>
                <a:srgbClr val="0000CC"/>
              </a:solidFill>
            </a:endParaRPr>
          </a:p>
          <a:p>
            <a:pPr algn="thaiDist"/>
            <a:endParaRPr lang="en-US" sz="3600" b="1" dirty="0" smtClean="0">
              <a:solidFill>
                <a:srgbClr val="0000CC"/>
              </a:solidFill>
            </a:endParaRPr>
          </a:p>
          <a:p>
            <a:pPr algn="thaiDist"/>
            <a:endParaRPr lang="en-US" sz="3600" b="1" dirty="0" smtClean="0">
              <a:solidFill>
                <a:srgbClr val="0000CC"/>
              </a:solidFill>
            </a:endParaRPr>
          </a:p>
          <a:p>
            <a:pPr algn="thaiDist"/>
            <a:endParaRPr lang="en-US" sz="3600" b="1" dirty="0" smtClean="0">
              <a:solidFill>
                <a:srgbClr val="0000CC"/>
              </a:solidFill>
            </a:endParaRPr>
          </a:p>
          <a:p>
            <a:pPr algn="thaiDist">
              <a:buFont typeface="Arial" pitchFamily="34" charset="0"/>
              <a:buChar char="•"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 algn="thaiDi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D050"/>
                </a:solidFill>
              </a:rPr>
              <a:t>Quality assurance system at Higher Education:   </a:t>
            </a:r>
            <a:r>
              <a:rPr lang="en-US" sz="3200" b="1" dirty="0" smtClean="0">
                <a:solidFill>
                  <a:srgbClr val="7030A0"/>
                </a:solidFill>
              </a:rPr>
              <a:t>Administrative and procedural activities executed so that requirements and goals for higher education or activity will be properly fulfilled.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60512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Font typeface="Arial" pitchFamily="34" charset="0"/>
              <a:buChar char="•"/>
            </a:pPr>
            <a:endParaRPr lang="en-US" sz="3200" b="1" dirty="0" smtClean="0">
              <a:solidFill>
                <a:srgbClr val="0000CC"/>
              </a:solidFill>
              <a:latin typeface="+mj-lt"/>
            </a:endParaRPr>
          </a:p>
          <a:p>
            <a:pPr marL="109728" indent="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00CC"/>
                </a:solidFill>
                <a:latin typeface="+mj-lt"/>
              </a:rPr>
              <a:t>Internal Quality Assessment   - Assessors are appointed by the Institutions (Registered by      Higher Education Commission) at Thailand.</a:t>
            </a:r>
          </a:p>
          <a:p>
            <a:pPr marL="109728" indent="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B0F0"/>
                </a:solidFill>
                <a:latin typeface="Candara" pitchFamily="34" charset="0"/>
              </a:rPr>
              <a:t>External Quality Assessment  - Assessors are appointed by the Office or National Education </a:t>
            </a:r>
          </a:p>
          <a:p>
            <a:pPr marL="109728" indent="0"/>
            <a:r>
              <a:rPr lang="en-US" sz="3200" b="1" dirty="0" smtClean="0">
                <a:solidFill>
                  <a:srgbClr val="00B0F0"/>
                </a:solidFill>
                <a:latin typeface="Candara" pitchFamily="34" charset="0"/>
              </a:rPr>
              <a:t>Standards and Quality Assessment (ONESQA) at Thailand.</a:t>
            </a:r>
          </a:p>
          <a:p>
            <a:pPr marL="109728" indent="0"/>
            <a:endParaRPr lang="en-US" sz="3200" b="1" dirty="0" smtClean="0">
              <a:solidFill>
                <a:srgbClr val="00B0F0"/>
              </a:solidFill>
              <a:latin typeface="Candara" pitchFamily="34" charset="0"/>
            </a:endParaRPr>
          </a:p>
          <a:p>
            <a:pPr marL="109728" indent="0"/>
            <a:endParaRPr lang="en-US" sz="3200" b="1" dirty="0" smtClean="0">
              <a:solidFill>
                <a:srgbClr val="00B0F0"/>
              </a:solidFill>
              <a:latin typeface="Candara" pitchFamily="34" charset="0"/>
            </a:endParaRPr>
          </a:p>
          <a:p>
            <a:pPr marL="109728" indent="0"/>
            <a:endParaRPr lang="en-US" sz="3200" b="1" dirty="0" smtClean="0">
              <a:solidFill>
                <a:srgbClr val="00B0F0"/>
              </a:solidFill>
              <a:latin typeface="Candara" pitchFamily="34" charset="0"/>
            </a:endParaRPr>
          </a:p>
          <a:p>
            <a:pPr marL="109728" indent="0"/>
            <a:endParaRPr lang="en-US" sz="3200" b="1" dirty="0" smtClean="0">
              <a:solidFill>
                <a:srgbClr val="00B0F0"/>
              </a:solidFill>
              <a:latin typeface="Candara" pitchFamily="34" charset="0"/>
            </a:endParaRPr>
          </a:p>
          <a:p>
            <a:pPr marL="109728" indent="0"/>
            <a:endParaRPr lang="en-US" sz="3200" b="1" dirty="0" smtClean="0">
              <a:solidFill>
                <a:srgbClr val="00B0F0"/>
              </a:solidFill>
              <a:latin typeface="Candara" pitchFamily="34" charset="0"/>
            </a:endParaRPr>
          </a:p>
          <a:p>
            <a:pPr marL="109728" indent="0">
              <a:buNone/>
            </a:pPr>
            <a:endParaRPr lang="en-US" sz="3200" b="1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8762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Thai Qualifications Framework (TQF) for Higher Education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094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5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63563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Andrea Bernhard: Quality Assurance  in an International   Higher Education Area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" y="0"/>
            <a:ext cx="336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Elements of QAS in HE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BB8E-086B-5B42-894B-441BFFD18F0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 descr="New Bloom Triang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8740" y="981015"/>
            <a:ext cx="4467860" cy="475741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70560" y="39624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Bloom's  Taxonomy(NEW VESION):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885177"/>
            <a:ext cx="510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18740" y="5738433"/>
            <a:ext cx="49098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5334001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0000CC"/>
              </a:solidFill>
            </a:endParaRPr>
          </a:p>
          <a:p>
            <a:r>
              <a:rPr lang="en-US" sz="3200" dirty="0" smtClean="0">
                <a:solidFill>
                  <a:srgbClr val="0000CC"/>
                </a:solidFill>
              </a:rPr>
              <a:t>http://ww2.odu.edu/educ/roverbau/Bloom/blooms_taxonomy.htm</a:t>
            </a:r>
            <a:endParaRPr lang="en-US" sz="3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5105</TotalTime>
  <Words>1247</Words>
  <Application>Microsoft Office PowerPoint</Application>
  <PresentationFormat>On-screen Show (4:3)</PresentationFormat>
  <Paragraphs>278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ha noi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jj</dc:creator>
  <cp:lastModifiedBy>su</cp:lastModifiedBy>
  <cp:revision>869</cp:revision>
  <cp:lastPrinted>2014-07-01T11:20:14Z</cp:lastPrinted>
  <dcterms:created xsi:type="dcterms:W3CDTF">2014-06-22T05:12:23Z</dcterms:created>
  <dcterms:modified xsi:type="dcterms:W3CDTF">2015-12-30T04:04:50Z</dcterms:modified>
</cp:coreProperties>
</file>